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7" r:id="rId10"/>
    <p:sldId id="326" r:id="rId11"/>
    <p:sldId id="281" r:id="rId12"/>
    <p:sldId id="282" r:id="rId13"/>
    <p:sldId id="283" r:id="rId14"/>
    <p:sldId id="284" r:id="rId15"/>
    <p:sldId id="286" r:id="rId16"/>
    <p:sldId id="285" r:id="rId17"/>
    <p:sldId id="287" r:id="rId18"/>
    <p:sldId id="288" r:id="rId19"/>
    <p:sldId id="289" r:id="rId20"/>
    <p:sldId id="290" r:id="rId21"/>
  </p:sldIdLst>
  <p:sldSz cx="12192000" cy="685800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256"/>
            <p14:sldId id="319"/>
            <p14:sldId id="320"/>
            <p14:sldId id="321"/>
            <p14:sldId id="322"/>
            <p14:sldId id="323"/>
            <p14:sldId id="324"/>
            <p14:sldId id="325"/>
            <p14:sldId id="327"/>
            <p14:sldId id="326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3333FF"/>
    <a:srgbClr val="E7E4DF"/>
    <a:srgbClr val="FFD09F"/>
    <a:srgbClr val="FFCE9D"/>
    <a:srgbClr val="6C5200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7" autoAdjust="0"/>
    <p:restoredTop sz="85240" autoAdjust="0"/>
  </p:normalViewPr>
  <p:slideViewPr>
    <p:cSldViewPr snapToGrid="0">
      <p:cViewPr varScale="1">
        <p:scale>
          <a:sx n="99" d="100"/>
          <a:sy n="99" d="100"/>
        </p:scale>
        <p:origin x="426" y="78"/>
      </p:cViewPr>
      <p:guideLst/>
    </p:cSldViewPr>
  </p:slideViewPr>
  <p:outlineViewPr>
    <p:cViewPr>
      <p:scale>
        <a:sx n="33" d="100"/>
        <a:sy n="33" d="100"/>
      </p:scale>
      <p:origin x="0" y="-1865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1" rIns="91420" bIns="4571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5"/>
            <a:ext cx="5438140" cy="3909865"/>
          </a:xfrm>
          <a:prstGeom prst="rect">
            <a:avLst/>
          </a:prstGeom>
        </p:spPr>
        <p:txBody>
          <a:bodyPr vert="horz" lIns="91420" tIns="45711" rIns="91420" bIns="4571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6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6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58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447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24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69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311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925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862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60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54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98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5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8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68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03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559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1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06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2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61B334F-B178-4543-8300-F0D524414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C22CC6DF-7265-460A-95BC-7F39BEC9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查找</a:t>
            </a:r>
            <a:r>
              <a:rPr lang="zh-CN" altLang="en-US" sz="54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（二）</a:t>
            </a:r>
            <a:endParaRPr lang="en-US" altLang="zh-CN" sz="5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EFD706D-70F1-496E-937C-E15DF8F123D9}"/>
              </a:ext>
            </a:extLst>
          </p:cNvPr>
          <p:cNvSpPr/>
          <p:nvPr/>
        </p:nvSpPr>
        <p:spPr>
          <a:xfrm>
            <a:off x="5796508" y="530891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深圳大学电子与信息工程学院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D2850F7-60AD-406E-8C5A-DAC20EA0B562}"/>
              </a:ext>
            </a:extLst>
          </p:cNvPr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  <p:extLst>
      <p:ext uri="{BB962C8B-B14F-4D97-AF65-F5344CB8AC3E}">
        <p14:creationId xmlns:p14="http://schemas.microsoft.com/office/powerpoint/2010/main" val="326552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1" y="2380711"/>
            <a:ext cx="11670753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</a:t>
            </a:r>
            <a:r>
              <a:rPr lang="zh-CN" altLang="en-US" sz="2800" dirty="0" smtClean="0"/>
              <a:t>树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17D411C4-50CC-4592-A0FC-1F97D486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722" y="3010191"/>
            <a:ext cx="4112695" cy="29369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5767381-7DBA-49FC-9BBC-652890F99E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0964" y="4794271"/>
            <a:ext cx="3109026" cy="43269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6983F9C3-C1E1-4F9A-88B4-86566C01E4D2}"/>
              </a:ext>
            </a:extLst>
          </p:cNvPr>
          <p:cNvGrpSpPr/>
          <p:nvPr/>
        </p:nvGrpSpPr>
        <p:grpSpPr>
          <a:xfrm>
            <a:off x="4790964" y="3419838"/>
            <a:ext cx="4434422" cy="387129"/>
            <a:chOff x="4790964" y="3460317"/>
            <a:chExt cx="4434422" cy="387129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EB30B4B4-3FC7-4F7D-883C-BFB381F3F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487" t="5096"/>
            <a:stretch/>
          </p:blipFill>
          <p:spPr>
            <a:xfrm>
              <a:off x="4790964" y="3460317"/>
              <a:ext cx="3286236" cy="38712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63852815-5827-41D6-8402-27ABC4526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77200" y="3460317"/>
              <a:ext cx="1148186" cy="387128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D1CCF29D-6F3F-4A75-9ABD-BB6D75EBE0A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2792" y="3871568"/>
            <a:ext cx="6687500" cy="4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0972296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二、二叉排序树（删除）</a:t>
            </a:r>
            <a:endParaRPr lang="en-US" altLang="zh-CN" sz="2800" dirty="0"/>
          </a:p>
          <a:p>
            <a:pPr lvl="1"/>
            <a:r>
              <a:rPr lang="zh-CN" altLang="en-US" sz="2800" dirty="0"/>
              <a:t>要求：</a:t>
            </a:r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66EE7088-8DC6-4B42-AF83-8C16F67321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1728" y="3009477"/>
            <a:ext cx="7156640" cy="12945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02D91C7-A7D5-4F36-9170-6A71E1EDE4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1728" y="4597559"/>
            <a:ext cx="6075876" cy="4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0972296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二、二叉排序树（删除）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768C3F3-63D4-41B7-8781-F3482804C7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8729" y="2984048"/>
            <a:ext cx="6735359" cy="27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5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0972296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二、二叉排序树（删除）</a:t>
            </a:r>
            <a:endParaRPr lang="en-US" altLang="zh-CN" sz="2800" dirty="0"/>
          </a:p>
          <a:p>
            <a:pPr lvl="1"/>
            <a:r>
              <a:rPr lang="en-US" altLang="zh-CN" sz="2600" dirty="0"/>
              <a:t>1. </a:t>
            </a:r>
            <a:r>
              <a:rPr lang="zh-CN" altLang="en-US" sz="2600" dirty="0"/>
              <a:t>被删除结点是叶子结点</a:t>
            </a:r>
            <a:endParaRPr lang="en-US" altLang="zh-CN" sz="2600" dirty="0"/>
          </a:p>
          <a:p>
            <a:pPr lvl="2"/>
            <a:r>
              <a:rPr lang="zh-CN" altLang="en-US" sz="2400" dirty="0"/>
              <a:t>直接删除结点，让其双亲结点指向它的指针</a:t>
            </a:r>
            <a:endParaRPr lang="en-US" altLang="zh-CN" sz="2400" dirty="0"/>
          </a:p>
          <a:p>
            <a:pPr marL="914400" lvl="2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变为</a:t>
            </a:r>
            <a:r>
              <a:rPr lang="en-US" altLang="zh-CN" sz="2400" dirty="0"/>
              <a:t>NULL</a:t>
            </a:r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136821E4-6885-4ADD-8886-69BEFDA3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98580" y="1945994"/>
            <a:ext cx="4180351" cy="3056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F91997C-EECF-4ED9-982A-F0B3921047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3758" y="5274895"/>
            <a:ext cx="1677567" cy="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二、二叉排序树（删除）</a:t>
            </a:r>
            <a:endParaRPr lang="en-US" altLang="zh-CN" sz="2800" dirty="0"/>
          </a:p>
          <a:p>
            <a:pPr lvl="1"/>
            <a:r>
              <a:rPr lang="en-US" altLang="zh-CN" sz="2600" dirty="0"/>
              <a:t>2. </a:t>
            </a:r>
            <a:r>
              <a:rPr lang="zh-CN" altLang="en-US" sz="2600" dirty="0"/>
              <a:t>被删除结点只有左子树或者右子树</a:t>
            </a:r>
            <a:endParaRPr lang="en-US" altLang="zh-CN" sz="2600" dirty="0"/>
          </a:p>
          <a:p>
            <a:pPr lvl="2"/>
            <a:r>
              <a:rPr lang="zh-CN" altLang="en-US" sz="2400" dirty="0"/>
              <a:t>删除结点，让其双亲结点指向其左孩子或右孩子，即用它的孩子替代它。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43693C4-40C0-48E9-BE68-EAB14AEFA7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438"/>
          <a:stretch/>
        </p:blipFill>
        <p:spPr>
          <a:xfrm>
            <a:off x="609852" y="3981065"/>
            <a:ext cx="2593436" cy="20724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A0D4E96-E545-4462-9DA6-A74B0D35B4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852" y="5067278"/>
            <a:ext cx="694753" cy="2905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597B0B97-EAF5-4AF7-B45F-082B05831B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6998" y="5135933"/>
            <a:ext cx="1347097" cy="2403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E90749A-47B2-45AA-B403-D3A55FC235E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5217" y="3972922"/>
            <a:ext cx="2710471" cy="21887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13448FF6-C598-4642-8F72-9F2828FD69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4938" y="3931027"/>
            <a:ext cx="2320209" cy="21724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D5F88E14-8195-46B6-981F-40847EC01B0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4536" y="5117484"/>
            <a:ext cx="1379684" cy="2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7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二、二叉排序树（删除）</a:t>
            </a:r>
            <a:endParaRPr lang="en-US" altLang="zh-CN" sz="2800" dirty="0"/>
          </a:p>
          <a:p>
            <a:pPr lvl="1"/>
            <a:r>
              <a:rPr lang="en-US" altLang="zh-CN" sz="2600" dirty="0"/>
              <a:t>3. </a:t>
            </a:r>
            <a:r>
              <a:rPr lang="zh-CN" altLang="en-US" sz="2600" dirty="0"/>
              <a:t>被删除结点</a:t>
            </a:r>
            <a:r>
              <a:rPr lang="en-US" altLang="zh-CN" sz="2600" dirty="0"/>
              <a:t>p</a:t>
            </a:r>
            <a:r>
              <a:rPr lang="zh-CN" altLang="en-US" sz="2600" dirty="0"/>
              <a:t>既有左子树又有右子树（举例）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C2D668A-E8B4-4A6F-BC60-16892F629D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60" y="3592381"/>
            <a:ext cx="3166968" cy="2395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4E2E635E-D3C0-4D66-9D41-7353AE72BB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67" y="5181599"/>
            <a:ext cx="669786" cy="3227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455CB8E7-798A-40B6-9EA1-3C0CCDB23D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251" y="3592381"/>
            <a:ext cx="2983930" cy="24201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726A95EA-2759-4C0E-9F70-C3C53E78970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721" y="4484042"/>
            <a:ext cx="1609514" cy="3269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72D8A3BB-D61A-46AB-AFFD-1922343C852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5110" y="3535905"/>
            <a:ext cx="3166968" cy="24983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18F29BD5-5EB9-4CD6-9AF1-AD05EA5FA74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0909" y="3149138"/>
            <a:ext cx="1435545" cy="3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3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二、二叉排序树（删除）</a:t>
            </a:r>
            <a:endParaRPr lang="en-US" altLang="zh-CN" sz="2800" dirty="0"/>
          </a:p>
          <a:p>
            <a:pPr lvl="1"/>
            <a:r>
              <a:rPr lang="en-US" altLang="zh-CN" sz="2600" dirty="0"/>
              <a:t>3. </a:t>
            </a:r>
            <a:r>
              <a:rPr lang="zh-CN" altLang="en-US" sz="2600" dirty="0"/>
              <a:t>被删除结点</a:t>
            </a:r>
            <a:r>
              <a:rPr lang="en-US" altLang="zh-CN" sz="2600" dirty="0"/>
              <a:t>p</a:t>
            </a:r>
            <a:r>
              <a:rPr lang="zh-CN" altLang="en-US" sz="2600" dirty="0"/>
              <a:t>既有左子树又有右子树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0A7A8CE-7E98-444B-894C-9CB3D5DC47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5712" y="2101572"/>
            <a:ext cx="2797810" cy="37722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495745E-D513-44E3-A405-8023497BB1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467" y="3728720"/>
            <a:ext cx="4885469" cy="19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二、二叉排序树（性能分析）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在最好的情况下，二叉排序树可以近似于一个完全二叉树，</a:t>
            </a:r>
            <a:endParaRPr lang="en-US" altLang="zh-CN" sz="2600" dirty="0"/>
          </a:p>
          <a:p>
            <a:pPr marL="457200" lvl="1" indent="0">
              <a:buNone/>
            </a:pPr>
            <a:r>
              <a:rPr lang="en-US" altLang="zh-CN" sz="2600" dirty="0"/>
              <a:t>   </a:t>
            </a:r>
            <a:r>
              <a:rPr lang="zh-CN" altLang="en-US" sz="2600" dirty="0"/>
              <a:t>其时间复杂度为 </a:t>
            </a:r>
            <a:r>
              <a:rPr lang="en-US" altLang="zh-CN" sz="2600" dirty="0"/>
              <a:t>O</a:t>
            </a:r>
            <a:r>
              <a:rPr lang="zh-CN" altLang="en-US" sz="2600" dirty="0"/>
              <a:t>（</a:t>
            </a:r>
            <a:r>
              <a:rPr lang="en-US" altLang="zh-CN" sz="2600" dirty="0"/>
              <a:t>log</a:t>
            </a:r>
            <a:r>
              <a:rPr lang="en-US" altLang="zh-CN" sz="2600" baseline="-25000" dirty="0"/>
              <a:t>2</a:t>
            </a:r>
            <a:r>
              <a:rPr lang="en-US" altLang="zh-CN" sz="2600" dirty="0"/>
              <a:t>n</a:t>
            </a:r>
            <a:r>
              <a:rPr lang="zh-CN" altLang="en-US" sz="2600" dirty="0"/>
              <a:t>）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512BEBA-FBC7-4CEA-B032-8A2337433B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7385" y="3480271"/>
            <a:ext cx="5380349" cy="25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二、二叉排序树（性能分析）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在最坏的情况下，</a:t>
            </a:r>
            <a:endParaRPr lang="en-US" altLang="zh-CN" sz="2600" dirty="0"/>
          </a:p>
          <a:p>
            <a:pPr marL="457200" lvl="1" indent="0">
              <a:buNone/>
            </a:pPr>
            <a:r>
              <a:rPr lang="en-US" altLang="zh-CN" sz="2600" dirty="0"/>
              <a:t>   </a:t>
            </a:r>
            <a:r>
              <a:rPr lang="zh-CN" altLang="en-US" sz="2600" dirty="0"/>
              <a:t>二叉排序树可以近似于一个线性表，</a:t>
            </a:r>
            <a:endParaRPr lang="en-US" altLang="zh-CN" sz="2600" dirty="0"/>
          </a:p>
          <a:p>
            <a:pPr marL="457200" lvl="1" indent="0">
              <a:buNone/>
            </a:pPr>
            <a:r>
              <a:rPr lang="en-US" altLang="zh-CN" sz="2600" dirty="0"/>
              <a:t>   </a:t>
            </a:r>
            <a:r>
              <a:rPr lang="zh-CN" altLang="en-US" sz="2600" dirty="0"/>
              <a:t>其时间复杂度为 </a:t>
            </a:r>
            <a:r>
              <a:rPr lang="en-US" altLang="zh-CN" sz="2600" dirty="0"/>
              <a:t>O</a:t>
            </a:r>
            <a:r>
              <a:rPr lang="zh-CN" altLang="en-US" sz="2600" dirty="0"/>
              <a:t>（</a:t>
            </a:r>
            <a:r>
              <a:rPr lang="en-US" altLang="zh-CN" sz="2600" dirty="0"/>
              <a:t>n</a:t>
            </a:r>
            <a:r>
              <a:rPr lang="zh-CN" altLang="en-US" sz="2600" dirty="0"/>
              <a:t>）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E667FFA-DC13-4DFF-A0F6-6F9447A17D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6880" y="225218"/>
            <a:ext cx="3339424" cy="59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7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二、二叉排序树（特性）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9307D35-1C9B-4055-BDF7-6F1E3D0C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6939" y="2889197"/>
            <a:ext cx="7848864" cy="854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F2F989-B81F-43DD-931A-297691D8C5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839" y="4804482"/>
            <a:ext cx="7848864" cy="12735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4D52C1E3-93BD-4B20-833F-4847789482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639" y="3780458"/>
            <a:ext cx="7949464" cy="8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80711"/>
            <a:ext cx="10972296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一、动态查找表</a:t>
            </a:r>
            <a:endParaRPr lang="en-US" altLang="zh-CN" sz="2800" dirty="0"/>
          </a:p>
          <a:p>
            <a:pPr lvl="1"/>
            <a:r>
              <a:rPr lang="zh-CN" altLang="en-US" sz="2600" dirty="0"/>
              <a:t>表本身是在查找过程中动态生成的。</a:t>
            </a:r>
            <a:endParaRPr lang="en-US" altLang="zh-CN" sz="2600" dirty="0"/>
          </a:p>
          <a:p>
            <a:pPr lvl="1"/>
            <a:r>
              <a:rPr lang="zh-CN" altLang="en-US" sz="2600" dirty="0"/>
              <a:t>若表中存在着其关键字等于查找关键字</a:t>
            </a:r>
            <a:r>
              <a:rPr lang="en-US" altLang="zh-CN" sz="2600" dirty="0"/>
              <a:t>key</a:t>
            </a:r>
            <a:r>
              <a:rPr lang="zh-CN" altLang="en-US" sz="2600" dirty="0"/>
              <a:t>的记录，则查找成功；</a:t>
            </a:r>
            <a:endParaRPr lang="en-US" altLang="zh-CN" sz="2600" dirty="0"/>
          </a:p>
          <a:p>
            <a:pPr lvl="1"/>
            <a:r>
              <a:rPr lang="zh-CN" altLang="en-US" sz="2600" dirty="0"/>
              <a:t>否则在表中插入关键字为</a:t>
            </a:r>
            <a:r>
              <a:rPr lang="en-US" altLang="zh-CN" sz="2600" dirty="0"/>
              <a:t>key</a:t>
            </a:r>
            <a:r>
              <a:rPr lang="zh-CN" altLang="en-US" sz="2600" dirty="0"/>
              <a:t>的记录。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1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582148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二、二叉排序树（特性）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F25F761-4684-4C2F-AA0E-D733CB816D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3399" y="3211107"/>
            <a:ext cx="3530486" cy="19770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461F9C8C-7D10-4825-AF72-E2A1CD96F4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6146" y="225218"/>
            <a:ext cx="3339424" cy="59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1" y="2380711"/>
            <a:ext cx="11670753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二、二叉排序树（定义）</a:t>
            </a:r>
            <a:endParaRPr lang="en-US" altLang="zh-CN" sz="2800" dirty="0"/>
          </a:p>
          <a:p>
            <a:pPr lvl="1"/>
            <a:r>
              <a:rPr lang="zh-CN" altLang="en-US" sz="2600" dirty="0"/>
              <a:t>二叉排序树是：</a:t>
            </a:r>
            <a:endParaRPr lang="en-US" altLang="zh-CN" sz="2600" dirty="0"/>
          </a:p>
          <a:p>
            <a:pPr lvl="1"/>
            <a:r>
              <a:rPr lang="zh-CN" altLang="en-US" sz="2600" dirty="0"/>
              <a:t>（</a:t>
            </a:r>
            <a:r>
              <a:rPr lang="en-US" altLang="zh-CN" sz="2600" dirty="0"/>
              <a:t>1</a:t>
            </a:r>
            <a:r>
              <a:rPr lang="zh-CN" altLang="en-US" sz="2600" dirty="0"/>
              <a:t>）空树或满足以下条件的二叉树：</a:t>
            </a:r>
            <a:endParaRPr lang="en-US" altLang="zh-CN" sz="2600" dirty="0"/>
          </a:p>
          <a:p>
            <a:pPr lvl="1"/>
            <a:r>
              <a:rPr lang="zh-CN" altLang="en-US" sz="2600" dirty="0"/>
              <a:t>（</a:t>
            </a:r>
            <a:r>
              <a:rPr lang="en-US" altLang="zh-CN" sz="2600" dirty="0"/>
              <a:t>2</a:t>
            </a:r>
            <a:r>
              <a:rPr lang="zh-CN" altLang="en-US" sz="2600" dirty="0"/>
              <a:t>）考察树中任意一个结点，</a:t>
            </a:r>
            <a:endParaRPr lang="en-US" altLang="zh-CN" sz="2600" dirty="0"/>
          </a:p>
          <a:p>
            <a:pPr marL="457200" lvl="1" indent="0">
              <a:buNone/>
            </a:pPr>
            <a:r>
              <a:rPr lang="en-US" altLang="zh-CN" sz="2600" dirty="0"/>
              <a:t>(2-1)</a:t>
            </a:r>
            <a:r>
              <a:rPr lang="zh-CN" altLang="en-US" sz="2600" dirty="0"/>
              <a:t>若其左子树不为空，则左子树上的所有结点的关键字都小于根的关键字</a:t>
            </a:r>
            <a:r>
              <a:rPr lang="en-US" altLang="zh-CN" sz="2600" dirty="0"/>
              <a:t>;</a:t>
            </a:r>
          </a:p>
          <a:p>
            <a:pPr marL="457200" lvl="1" indent="0">
              <a:buNone/>
            </a:pPr>
            <a:r>
              <a:rPr lang="en-US" altLang="zh-CN" sz="2600" dirty="0"/>
              <a:t>(2-2)</a:t>
            </a:r>
            <a:r>
              <a:rPr lang="zh-CN" altLang="en-US" sz="2600" dirty="0"/>
              <a:t>若其右子树不为空，则右子树上的所有结点的关键字都大于根的关键字</a:t>
            </a:r>
            <a:r>
              <a:rPr lang="en-US" altLang="zh-CN" sz="2600" dirty="0"/>
              <a:t>;</a:t>
            </a:r>
          </a:p>
          <a:p>
            <a:pPr marL="457200" lvl="1" indent="0">
              <a:buNone/>
            </a:pPr>
            <a:r>
              <a:rPr lang="en-US" altLang="zh-CN" sz="2600" dirty="0"/>
              <a:t>(2-3)</a:t>
            </a:r>
            <a:r>
              <a:rPr lang="zh-CN" altLang="en-US" sz="2600" dirty="0"/>
              <a:t>其左、右子树也都是二叉排序树。</a:t>
            </a:r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1" y="2380711"/>
            <a:ext cx="11670753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E84E300-6DFB-4686-A4AA-967141F43D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3263" y="2889197"/>
            <a:ext cx="3993527" cy="2961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4EA5E4D-B60E-4591-87E5-5C4BC477D1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9042" y="5700124"/>
            <a:ext cx="2161844" cy="4766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0DD2D744-EF0A-47DB-A3E5-E34FABBDE0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8012" y="2844210"/>
            <a:ext cx="3942982" cy="27964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A13756DC-E5F5-495F-BA1D-65D250C31DB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0026" y="5635608"/>
            <a:ext cx="2438954" cy="4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6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1" y="2380711"/>
            <a:ext cx="11670753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二、二叉排序树（查找）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6DF9ABE-39AA-420B-8D0D-2722815133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846" y="2931807"/>
            <a:ext cx="4492589" cy="4668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67A434D0-BB04-4FF3-B7EB-38606252AB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038" y="3416154"/>
            <a:ext cx="2254102" cy="4959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8BC2474A-D42E-48C9-B37C-E80F0BB76E6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60" y="3925582"/>
            <a:ext cx="3592033" cy="21327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768B2B6-F527-4053-BDA9-6670A30595C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2058" y="2511741"/>
            <a:ext cx="3993527" cy="29614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5798FB3-9C56-4801-BDCC-321E792AF71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412" y="5593179"/>
            <a:ext cx="3682409" cy="4603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8127795-D1FD-4ADA-BFAD-C5E039B32B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436" b="10211"/>
          <a:stretch/>
        </p:blipFill>
        <p:spPr>
          <a:xfrm>
            <a:off x="8665680" y="5637500"/>
            <a:ext cx="2753865" cy="371658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="" xmlns:a16="http://schemas.microsoft.com/office/drawing/2014/main" id="{C67A343A-1F4B-4A95-8EFC-636B41EC0B96}"/>
              </a:ext>
            </a:extLst>
          </p:cNvPr>
          <p:cNvCxnSpPr>
            <a:cxnSpLocks/>
          </p:cNvCxnSpPr>
          <p:nvPr/>
        </p:nvCxnSpPr>
        <p:spPr>
          <a:xfrm flipH="1">
            <a:off x="8149709" y="2511741"/>
            <a:ext cx="446714" cy="32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A2D046BF-DB00-44F5-AAA7-4954E21D50DC}"/>
              </a:ext>
            </a:extLst>
          </p:cNvPr>
          <p:cNvCxnSpPr>
            <a:cxnSpLocks/>
          </p:cNvCxnSpPr>
          <p:nvPr/>
        </p:nvCxnSpPr>
        <p:spPr>
          <a:xfrm>
            <a:off x="8295166" y="3144169"/>
            <a:ext cx="301257" cy="28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="" xmlns:a16="http://schemas.microsoft.com/office/drawing/2014/main" id="{8789DDF6-7E99-4E1A-BF3C-DAE6391E367B}"/>
              </a:ext>
            </a:extLst>
          </p:cNvPr>
          <p:cNvCxnSpPr>
            <a:cxnSpLocks/>
          </p:cNvCxnSpPr>
          <p:nvPr/>
        </p:nvCxnSpPr>
        <p:spPr>
          <a:xfrm>
            <a:off x="9188353" y="2641226"/>
            <a:ext cx="375609" cy="284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="" xmlns:a16="http://schemas.microsoft.com/office/drawing/2014/main" id="{36AEFEC3-01FC-49CE-A513-B9E74E7FA3AE}"/>
              </a:ext>
            </a:extLst>
          </p:cNvPr>
          <p:cNvCxnSpPr>
            <a:cxnSpLocks/>
          </p:cNvCxnSpPr>
          <p:nvPr/>
        </p:nvCxnSpPr>
        <p:spPr>
          <a:xfrm>
            <a:off x="9949531" y="3131323"/>
            <a:ext cx="375609" cy="284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="" xmlns:a16="http://schemas.microsoft.com/office/drawing/2014/main" id="{2ECAFAFF-9E43-49B4-9D27-37FC43799FE8}"/>
              </a:ext>
            </a:extLst>
          </p:cNvPr>
          <p:cNvCxnSpPr>
            <a:cxnSpLocks/>
          </p:cNvCxnSpPr>
          <p:nvPr/>
        </p:nvCxnSpPr>
        <p:spPr>
          <a:xfrm>
            <a:off x="10164866" y="4494314"/>
            <a:ext cx="375609" cy="284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="" xmlns:a16="http://schemas.microsoft.com/office/drawing/2014/main" id="{3FC7FF07-91C9-41AD-BD5B-6EEAE0209E18}"/>
              </a:ext>
            </a:extLst>
          </p:cNvPr>
          <p:cNvCxnSpPr>
            <a:cxnSpLocks/>
          </p:cNvCxnSpPr>
          <p:nvPr/>
        </p:nvCxnSpPr>
        <p:spPr>
          <a:xfrm flipH="1">
            <a:off x="9768065" y="3898095"/>
            <a:ext cx="274547" cy="275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1" y="2380711"/>
            <a:ext cx="11670753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二、二叉排序树（插入）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768B2B6-F527-4053-BDA9-6670A30595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371" y="2561756"/>
            <a:ext cx="3993527" cy="29614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D250B20F-CD0F-46AD-B7B4-489AB05B1E2D}"/>
              </a:ext>
            </a:extLst>
          </p:cNvPr>
          <p:cNvSpPr/>
          <p:nvPr/>
        </p:nvSpPr>
        <p:spPr>
          <a:xfrm>
            <a:off x="1666474" y="2989152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3200" dirty="0"/>
              <a:t>查找</a:t>
            </a:r>
            <a:r>
              <a:rPr lang="en-US" altLang="zh-CN" sz="3200" dirty="0"/>
              <a:t>94</a:t>
            </a:r>
            <a:endParaRPr lang="zh-CN" altLang="en-US" sz="32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="" xmlns:a16="http://schemas.microsoft.com/office/drawing/2014/main" id="{AE7AFBAF-E4AE-4D36-84A3-2E024BE0E843}"/>
              </a:ext>
            </a:extLst>
          </p:cNvPr>
          <p:cNvCxnSpPr>
            <a:cxnSpLocks/>
          </p:cNvCxnSpPr>
          <p:nvPr/>
        </p:nvCxnSpPr>
        <p:spPr>
          <a:xfrm>
            <a:off x="9151139" y="2604366"/>
            <a:ext cx="375609" cy="284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="" xmlns:a16="http://schemas.microsoft.com/office/drawing/2014/main" id="{46A20C5E-0FF2-449B-A732-AC923B2FD7B2}"/>
              </a:ext>
            </a:extLst>
          </p:cNvPr>
          <p:cNvCxnSpPr>
            <a:cxnSpLocks/>
          </p:cNvCxnSpPr>
          <p:nvPr/>
        </p:nvCxnSpPr>
        <p:spPr>
          <a:xfrm>
            <a:off x="10028325" y="3204752"/>
            <a:ext cx="375609" cy="284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="" xmlns:a16="http://schemas.microsoft.com/office/drawing/2014/main" id="{21F7BE23-70F9-43FF-AD20-83CAA86999B4}"/>
              </a:ext>
            </a:extLst>
          </p:cNvPr>
          <p:cNvCxnSpPr>
            <a:cxnSpLocks/>
          </p:cNvCxnSpPr>
          <p:nvPr/>
        </p:nvCxnSpPr>
        <p:spPr>
          <a:xfrm>
            <a:off x="10679245" y="3667122"/>
            <a:ext cx="375609" cy="284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77B770F4-611F-466E-88AA-7402E3D7E713}"/>
              </a:ext>
            </a:extLst>
          </p:cNvPr>
          <p:cNvSpPr/>
          <p:nvPr/>
        </p:nvSpPr>
        <p:spPr>
          <a:xfrm>
            <a:off x="1652297" y="380849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3200" dirty="0"/>
              <a:t>插入</a:t>
            </a:r>
            <a:r>
              <a:rPr lang="en-US" altLang="zh-CN" sz="3200" dirty="0"/>
              <a:t>94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87C4659-CF50-42B8-801A-1C07D59ACC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8172" y="3900060"/>
            <a:ext cx="778029" cy="6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1" y="2380711"/>
            <a:ext cx="11670753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二、二叉排序树（插入）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768B2B6-F527-4053-BDA9-6670A30595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371" y="2561756"/>
            <a:ext cx="3993527" cy="296144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="" xmlns:a16="http://schemas.microsoft.com/office/drawing/2014/main" id="{AE7AFBAF-E4AE-4D36-84A3-2E024BE0E843}"/>
              </a:ext>
            </a:extLst>
          </p:cNvPr>
          <p:cNvCxnSpPr>
            <a:cxnSpLocks/>
          </p:cNvCxnSpPr>
          <p:nvPr/>
        </p:nvCxnSpPr>
        <p:spPr>
          <a:xfrm>
            <a:off x="9151139" y="2604366"/>
            <a:ext cx="375609" cy="284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="" xmlns:a16="http://schemas.microsoft.com/office/drawing/2014/main" id="{46A20C5E-0FF2-449B-A732-AC923B2FD7B2}"/>
              </a:ext>
            </a:extLst>
          </p:cNvPr>
          <p:cNvCxnSpPr>
            <a:cxnSpLocks/>
          </p:cNvCxnSpPr>
          <p:nvPr/>
        </p:nvCxnSpPr>
        <p:spPr>
          <a:xfrm>
            <a:off x="10028325" y="3204752"/>
            <a:ext cx="375609" cy="284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="" xmlns:a16="http://schemas.microsoft.com/office/drawing/2014/main" id="{21F7BE23-70F9-43FF-AD20-83CAA86999B4}"/>
              </a:ext>
            </a:extLst>
          </p:cNvPr>
          <p:cNvCxnSpPr>
            <a:cxnSpLocks/>
          </p:cNvCxnSpPr>
          <p:nvPr/>
        </p:nvCxnSpPr>
        <p:spPr>
          <a:xfrm>
            <a:off x="10679245" y="3667122"/>
            <a:ext cx="375609" cy="284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87C4659-CF50-42B8-801A-1C07D59ACC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8172" y="3900060"/>
            <a:ext cx="778029" cy="6257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AAC927D-1EC2-4C6C-8316-EB08701AC4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350" y="3138266"/>
            <a:ext cx="6703024" cy="7617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F9E4962-E55B-4F45-B54D-2A62FD4035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2" y="4364440"/>
            <a:ext cx="6995928" cy="12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第七章 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1" y="2380711"/>
            <a:ext cx="11670753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二、二叉排序树（生成）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动态查找表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E7812AD-0404-4DF7-9DE9-68866B17AC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60" y="2889197"/>
            <a:ext cx="5448237" cy="6797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1068F18-F1A8-46B0-81FE-1D9BCE5502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8610" y="3673864"/>
            <a:ext cx="430544" cy="4220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4BA4597-7251-423F-AF89-4FEC611546E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47" y="3586455"/>
            <a:ext cx="7746086" cy="25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4F0FC6D-DFAF-4B1C-B254-33DAC57C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215DA63-75F5-4762-A819-7C375FEB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E78F6F8-88D9-4855-995A-E12BE890E42F}"/>
              </a:ext>
            </a:extLst>
          </p:cNvPr>
          <p:cNvSpPr txBox="1"/>
          <p:nvPr/>
        </p:nvSpPr>
        <p:spPr>
          <a:xfrm>
            <a:off x="970200" y="2124835"/>
            <a:ext cx="1013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宋体" panose="02010600030101010101" pitchFamily="2" charset="-122"/>
                <a:cs typeface="Arial" panose="020B0604020202020204" pitchFamily="34" charset="0"/>
              </a:rPr>
              <a:t>3.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二叉排序树的结构如下图所示，其中各结点的关键字依次为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32-40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，请标出各节点的关键字并写出求解过程。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D1297EEE-4397-47FB-BFFA-8F365DA31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378" y="3042247"/>
            <a:ext cx="2933221" cy="296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="" xmlns:a16="http://schemas.microsoft.com/office/drawing/2014/main" id="{F338211A-3837-4E62-83D0-CBAE5DC3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16" y="3041933"/>
            <a:ext cx="2933221" cy="296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5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自定义 4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17566</TotalTime>
  <Words>643</Words>
  <Application>Microsoft Office PowerPoint</Application>
  <PresentationFormat>宽屏</PresentationFormat>
  <Paragraphs>121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华文彩云</vt:lpstr>
      <vt:lpstr>华文仿宋</vt:lpstr>
      <vt:lpstr>华文隶书</vt:lpstr>
      <vt:lpstr>宋体</vt:lpstr>
      <vt:lpstr>Arial</vt:lpstr>
      <vt:lpstr>Times New Roman</vt:lpstr>
      <vt:lpstr>画廊</vt:lpstr>
      <vt:lpstr>数据结构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PowerPoint 演示文稿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  <vt:lpstr>第七章 查找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DELL</cp:lastModifiedBy>
  <cp:revision>1062</cp:revision>
  <cp:lastPrinted>2018-09-20T09:36:46Z</cp:lastPrinted>
  <dcterms:created xsi:type="dcterms:W3CDTF">2018-09-04T02:30:21Z</dcterms:created>
  <dcterms:modified xsi:type="dcterms:W3CDTF">2021-12-02T08:52:23Z</dcterms:modified>
</cp:coreProperties>
</file>